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DM Sans" pitchFamily="2" charset="0"/>
      <p:regular r:id="rId14"/>
    </p:embeddedFont>
    <p:embeddedFont>
      <p:font typeface="DM Sans Bold" charset="0"/>
      <p:regular r:id="rId15"/>
    </p:embeddedFont>
    <p:embeddedFont>
      <p:font typeface="Fraunces Bold" panose="020B0604020202020204" charset="0"/>
      <p:regular r:id="rId16"/>
    </p:embeddedFont>
    <p:embeddedFont>
      <p:font typeface="Fraunces Heavy" panose="020B0604020202020204" charset="0"/>
      <p:regular r:id="rId17"/>
    </p:embeddedFont>
    <p:embeddedFont>
      <p:font typeface="Fraunces Semi-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5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2.svg"/><Relationship Id="rId4" Type="http://schemas.openxmlformats.org/officeDocument/2006/relationships/image" Target="../media/image10.pn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5400000">
            <a:off x="13507075" y="5505392"/>
            <a:ext cx="6179809" cy="3382041"/>
          </a:xfrm>
          <a:custGeom>
            <a:avLst/>
            <a:gdLst/>
            <a:ahLst/>
            <a:cxnLst/>
            <a:rect l="l" t="t" r="r" b="b"/>
            <a:pathLst>
              <a:path w="6179809" h="3382041">
                <a:moveTo>
                  <a:pt x="0" y="0"/>
                </a:moveTo>
                <a:lnTo>
                  <a:pt x="6179809" y="0"/>
                </a:lnTo>
                <a:lnTo>
                  <a:pt x="6179809" y="3382041"/>
                </a:lnTo>
                <a:lnTo>
                  <a:pt x="0" y="3382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5" name="AutoShape 5"/>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6" name="Freeform 6"/>
          <p:cNvSpPr/>
          <p:nvPr/>
        </p:nvSpPr>
        <p:spPr>
          <a:xfrm>
            <a:off x="12584368" y="0"/>
            <a:ext cx="5700922" cy="10286317"/>
          </a:xfrm>
          <a:custGeom>
            <a:avLst/>
            <a:gdLst/>
            <a:ahLst/>
            <a:cxnLst/>
            <a:rect l="l" t="t" r="r" b="b"/>
            <a:pathLst>
              <a:path w="5700922" h="10286317">
                <a:moveTo>
                  <a:pt x="0" y="0"/>
                </a:moveTo>
                <a:lnTo>
                  <a:pt x="5700922" y="0"/>
                </a:lnTo>
                <a:lnTo>
                  <a:pt x="5700922" y="10286317"/>
                </a:lnTo>
                <a:lnTo>
                  <a:pt x="0" y="10286317"/>
                </a:lnTo>
                <a:lnTo>
                  <a:pt x="0" y="0"/>
                </a:lnTo>
                <a:close/>
              </a:path>
            </a:pathLst>
          </a:custGeom>
          <a:blipFill>
            <a:blip r:embed="rId6"/>
            <a:stretch>
              <a:fillRect l="-754" r="-754"/>
            </a:stretch>
          </a:blipFill>
        </p:spPr>
      </p:sp>
      <p:sp>
        <p:nvSpPr>
          <p:cNvPr id="7" name="TextBox 7"/>
          <p:cNvSpPr txBox="1"/>
          <p:nvPr/>
        </p:nvSpPr>
        <p:spPr>
          <a:xfrm>
            <a:off x="2793535" y="2923233"/>
            <a:ext cx="8028708" cy="2557050"/>
          </a:xfrm>
          <a:prstGeom prst="rect">
            <a:avLst/>
          </a:prstGeom>
        </p:spPr>
        <p:txBody>
          <a:bodyPr lIns="0" tIns="0" rIns="0" bIns="0" rtlCol="0" anchor="t">
            <a:spAutoFit/>
          </a:bodyPr>
          <a:lstStyle/>
          <a:p>
            <a:pPr>
              <a:lnSpc>
                <a:spcPts val="9893"/>
              </a:lnSpc>
            </a:pPr>
            <a:r>
              <a:rPr lang="en-US" sz="9893">
                <a:solidFill>
                  <a:srgbClr val="2D2D2D"/>
                </a:solidFill>
                <a:latin typeface="Fraunces Bold"/>
              </a:rPr>
              <a:t>Virat Kohli</a:t>
            </a:r>
          </a:p>
          <a:p>
            <a:pPr>
              <a:lnSpc>
                <a:spcPts val="9893"/>
              </a:lnSpc>
            </a:pPr>
            <a:r>
              <a:rPr lang="en-US" sz="9893">
                <a:solidFill>
                  <a:srgbClr val="2D2D2D"/>
                </a:solidFill>
                <a:latin typeface="Fraunces Bold"/>
              </a:rPr>
              <a:t>Analysis</a:t>
            </a:r>
          </a:p>
        </p:txBody>
      </p:sp>
      <p:sp>
        <p:nvSpPr>
          <p:cNvPr id="8" name="TextBox 8"/>
          <p:cNvSpPr txBox="1"/>
          <p:nvPr/>
        </p:nvSpPr>
        <p:spPr>
          <a:xfrm>
            <a:off x="2793535" y="8316907"/>
            <a:ext cx="3428162" cy="824865"/>
          </a:xfrm>
          <a:prstGeom prst="rect">
            <a:avLst/>
          </a:prstGeom>
        </p:spPr>
        <p:txBody>
          <a:bodyPr lIns="0" tIns="0" rIns="0" bIns="0" rtlCol="0" anchor="t">
            <a:spAutoFit/>
          </a:bodyPr>
          <a:lstStyle/>
          <a:p>
            <a:pPr>
              <a:lnSpc>
                <a:spcPts val="3359"/>
              </a:lnSpc>
            </a:pPr>
            <a:r>
              <a:rPr lang="en-US" sz="2400">
                <a:solidFill>
                  <a:srgbClr val="2D2D2D"/>
                </a:solidFill>
                <a:latin typeface="DM Sans"/>
              </a:rPr>
              <a:t>Tools &amp; Techniques Laboratory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023938" y="1013450"/>
            <a:ext cx="5083421" cy="4436660"/>
          </a:xfrm>
          <a:custGeom>
            <a:avLst/>
            <a:gdLst/>
            <a:ahLst/>
            <a:cxnLst/>
            <a:rect l="l" t="t" r="r" b="b"/>
            <a:pathLst>
              <a:path w="5083421" h="4436660">
                <a:moveTo>
                  <a:pt x="0" y="0"/>
                </a:moveTo>
                <a:lnTo>
                  <a:pt x="5083420" y="0"/>
                </a:lnTo>
                <a:lnTo>
                  <a:pt x="5083420" y="4436660"/>
                </a:lnTo>
                <a:lnTo>
                  <a:pt x="0" y="4436660"/>
                </a:lnTo>
                <a:lnTo>
                  <a:pt x="0" y="0"/>
                </a:lnTo>
                <a:close/>
              </a:path>
            </a:pathLst>
          </a:custGeom>
          <a:blipFill>
            <a:blip r:embed="rId4"/>
            <a:stretch>
              <a:fillRect/>
            </a:stretch>
          </a:blipFill>
        </p:spPr>
      </p:sp>
      <p:sp>
        <p:nvSpPr>
          <p:cNvPr id="8" name="Freeform 8"/>
          <p:cNvSpPr/>
          <p:nvPr/>
        </p:nvSpPr>
        <p:spPr>
          <a:xfrm>
            <a:off x="6365377" y="1241301"/>
            <a:ext cx="11922623" cy="8417618"/>
          </a:xfrm>
          <a:custGeom>
            <a:avLst/>
            <a:gdLst/>
            <a:ahLst/>
            <a:cxnLst/>
            <a:rect l="l" t="t" r="r" b="b"/>
            <a:pathLst>
              <a:path w="11922623" h="8417618">
                <a:moveTo>
                  <a:pt x="0" y="0"/>
                </a:moveTo>
                <a:lnTo>
                  <a:pt x="11922623" y="0"/>
                </a:lnTo>
                <a:lnTo>
                  <a:pt x="11922623" y="8417618"/>
                </a:lnTo>
                <a:lnTo>
                  <a:pt x="0" y="8417618"/>
                </a:lnTo>
                <a:lnTo>
                  <a:pt x="0" y="0"/>
                </a:lnTo>
                <a:close/>
              </a:path>
            </a:pathLst>
          </a:custGeom>
          <a:blipFill>
            <a:blip r:embed="rId5"/>
            <a:stretch>
              <a:fillRect t="-77" b="-77"/>
            </a:stretch>
          </a:blipFill>
        </p:spPr>
      </p:sp>
      <p:sp>
        <p:nvSpPr>
          <p:cNvPr id="9" name="Freeform 9"/>
          <p:cNvSpPr/>
          <p:nvPr/>
        </p:nvSpPr>
        <p:spPr>
          <a:xfrm>
            <a:off x="1028700" y="5555595"/>
            <a:ext cx="5078658" cy="4730721"/>
          </a:xfrm>
          <a:custGeom>
            <a:avLst/>
            <a:gdLst/>
            <a:ahLst/>
            <a:cxnLst/>
            <a:rect l="l" t="t" r="r" b="b"/>
            <a:pathLst>
              <a:path w="5078658" h="4730721">
                <a:moveTo>
                  <a:pt x="0" y="0"/>
                </a:moveTo>
                <a:lnTo>
                  <a:pt x="5078658" y="0"/>
                </a:lnTo>
                <a:lnTo>
                  <a:pt x="5078658" y="4730722"/>
                </a:lnTo>
                <a:lnTo>
                  <a:pt x="0" y="4730722"/>
                </a:lnTo>
                <a:lnTo>
                  <a:pt x="0" y="0"/>
                </a:lnTo>
                <a:close/>
              </a:path>
            </a:pathLst>
          </a:custGeom>
          <a:blipFill>
            <a:blip r:embed="rId6"/>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023938" y="4650105"/>
            <a:ext cx="1593840" cy="4608195"/>
          </a:xfrm>
          <a:custGeom>
            <a:avLst/>
            <a:gdLst/>
            <a:ahLst/>
            <a:cxnLst/>
            <a:rect l="l" t="t" r="r" b="b"/>
            <a:pathLst>
              <a:path w="1593840" h="4608195">
                <a:moveTo>
                  <a:pt x="0" y="0"/>
                </a:moveTo>
                <a:lnTo>
                  <a:pt x="1593840" y="0"/>
                </a:lnTo>
                <a:lnTo>
                  <a:pt x="1593840" y="4608195"/>
                </a:lnTo>
                <a:lnTo>
                  <a:pt x="0" y="4608195"/>
                </a:lnTo>
                <a:lnTo>
                  <a:pt x="0" y="0"/>
                </a:lnTo>
                <a:close/>
              </a:path>
            </a:pathLst>
          </a:custGeom>
          <a:blipFill>
            <a:blip r:embed="rId4">
              <a:extLst>
                <a:ext uri="{96DAC541-7B7A-43D3-8B79-37D633B846F1}">
                  <asvg:svgBlip xmlns:asvg="http://schemas.microsoft.com/office/drawing/2016/SVG/main" r:embed="rId5"/>
                </a:ext>
              </a:extLst>
            </a:blip>
            <a:stretch>
              <a:fillRect l="-88719"/>
            </a:stretch>
          </a:blipFill>
        </p:spPr>
      </p:sp>
      <p:sp>
        <p:nvSpPr>
          <p:cNvPr id="8" name="TextBox 8"/>
          <p:cNvSpPr txBox="1"/>
          <p:nvPr/>
        </p:nvSpPr>
        <p:spPr>
          <a:xfrm>
            <a:off x="3772516" y="1471605"/>
            <a:ext cx="8403328" cy="995321"/>
          </a:xfrm>
          <a:prstGeom prst="rect">
            <a:avLst/>
          </a:prstGeom>
        </p:spPr>
        <p:txBody>
          <a:bodyPr lIns="0" tIns="0" rIns="0" bIns="0" rtlCol="0" anchor="t">
            <a:spAutoFit/>
          </a:bodyPr>
          <a:lstStyle/>
          <a:p>
            <a:pPr>
              <a:lnSpc>
                <a:spcPts val="8245"/>
              </a:lnSpc>
            </a:pPr>
            <a:r>
              <a:rPr lang="en-US" sz="5889">
                <a:solidFill>
                  <a:srgbClr val="2D2D2D"/>
                </a:solidFill>
                <a:latin typeface="Fraunces Heavy"/>
              </a:rPr>
              <a:t>Findings</a:t>
            </a:r>
          </a:p>
        </p:txBody>
      </p:sp>
      <p:sp>
        <p:nvSpPr>
          <p:cNvPr id="9" name="TextBox 9"/>
          <p:cNvSpPr txBox="1"/>
          <p:nvPr/>
        </p:nvSpPr>
        <p:spPr>
          <a:xfrm>
            <a:off x="3513079" y="3021229"/>
            <a:ext cx="11996679" cy="5732145"/>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a:rPr>
              <a:t>More than </a:t>
            </a:r>
            <a:r>
              <a:rPr lang="en-US" sz="2799">
                <a:solidFill>
                  <a:srgbClr val="2D2D2D"/>
                </a:solidFill>
                <a:latin typeface="DM Sans Bold"/>
              </a:rPr>
              <a:t>50%</a:t>
            </a:r>
            <a:r>
              <a:rPr lang="en-US" sz="2799">
                <a:solidFill>
                  <a:srgbClr val="2D2D2D"/>
                </a:solidFill>
                <a:latin typeface="DM Sans"/>
              </a:rPr>
              <a:t> of the runs he has scored are in ODIs.</a:t>
            </a:r>
          </a:p>
          <a:p>
            <a:pPr marL="604519" lvl="1" indent="-302260" algn="just">
              <a:lnSpc>
                <a:spcPts val="4199"/>
              </a:lnSpc>
              <a:buFont typeface="Arial"/>
              <a:buChar char="•"/>
            </a:pPr>
            <a:r>
              <a:rPr lang="en-US" sz="2799">
                <a:solidFill>
                  <a:srgbClr val="2D2D2D"/>
                </a:solidFill>
                <a:latin typeface="DM Sans"/>
              </a:rPr>
              <a:t>Most runs are scored against </a:t>
            </a:r>
            <a:r>
              <a:rPr lang="en-US" sz="2799">
                <a:solidFill>
                  <a:srgbClr val="2D2D2D"/>
                </a:solidFill>
                <a:latin typeface="DM Sans Bold"/>
              </a:rPr>
              <a:t>Australia</a:t>
            </a:r>
            <a:r>
              <a:rPr lang="en-US" sz="2799">
                <a:solidFill>
                  <a:srgbClr val="2D2D2D"/>
                </a:solidFill>
                <a:latin typeface="DM Sans"/>
              </a:rPr>
              <a:t>, </a:t>
            </a:r>
            <a:r>
              <a:rPr lang="en-US" sz="2799">
                <a:solidFill>
                  <a:srgbClr val="2D2D2D"/>
                </a:solidFill>
                <a:latin typeface="DM Sans Bold"/>
              </a:rPr>
              <a:t>England</a:t>
            </a:r>
            <a:r>
              <a:rPr lang="en-US" sz="2799">
                <a:solidFill>
                  <a:srgbClr val="2D2D2D"/>
                </a:solidFill>
                <a:latin typeface="DM Sans"/>
              </a:rPr>
              <a:t> and </a:t>
            </a:r>
            <a:r>
              <a:rPr lang="en-US" sz="2799">
                <a:solidFill>
                  <a:srgbClr val="2D2D2D"/>
                </a:solidFill>
                <a:latin typeface="DM Sans Bold"/>
              </a:rPr>
              <a:t>West Indies </a:t>
            </a:r>
            <a:r>
              <a:rPr lang="en-US" sz="2799">
                <a:solidFill>
                  <a:srgbClr val="2D2D2D"/>
                </a:solidFill>
                <a:latin typeface="DM Sans"/>
              </a:rPr>
              <a:t>in that order.</a:t>
            </a:r>
          </a:p>
          <a:p>
            <a:pPr marL="604519" lvl="1" indent="-302260" algn="just">
              <a:lnSpc>
                <a:spcPts val="4199"/>
              </a:lnSpc>
              <a:buFont typeface="Arial"/>
              <a:buChar char="•"/>
            </a:pPr>
            <a:r>
              <a:rPr lang="en-US" sz="2799">
                <a:solidFill>
                  <a:srgbClr val="2D2D2D"/>
                </a:solidFill>
                <a:latin typeface="DM Sans"/>
              </a:rPr>
              <a:t>Most half centuries and full centuries are scored against </a:t>
            </a:r>
            <a:r>
              <a:rPr lang="en-US" sz="2799">
                <a:solidFill>
                  <a:srgbClr val="2D2D2D"/>
                </a:solidFill>
                <a:latin typeface="DM Sans Bold"/>
              </a:rPr>
              <a:t>Australia</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A bad form from Virat was recognised in the year </a:t>
            </a:r>
            <a:r>
              <a:rPr lang="en-US" sz="2799">
                <a:solidFill>
                  <a:srgbClr val="2D2D2D"/>
                </a:solidFill>
                <a:latin typeface="DM Sans Bold"/>
              </a:rPr>
              <a:t>2015 </a:t>
            </a:r>
            <a:r>
              <a:rPr lang="en-US" sz="2799">
                <a:solidFill>
                  <a:srgbClr val="2D2D2D"/>
                </a:solidFill>
                <a:latin typeface="DM Sans"/>
              </a:rPr>
              <a:t>(if previous four years are considered), as he scored less runs that year.</a:t>
            </a:r>
          </a:p>
          <a:p>
            <a:pPr marL="604519" lvl="1" indent="-302260" algn="just">
              <a:lnSpc>
                <a:spcPts val="4199"/>
              </a:lnSpc>
              <a:buFont typeface="Arial"/>
              <a:buChar char="•"/>
            </a:pPr>
            <a:r>
              <a:rPr lang="en-US" sz="2799">
                <a:solidFill>
                  <a:srgbClr val="2D2D2D"/>
                </a:solidFill>
                <a:latin typeface="DM Sans"/>
              </a:rPr>
              <a:t>Virat scores the least runs in the months </a:t>
            </a:r>
            <a:r>
              <a:rPr lang="en-US" sz="2799">
                <a:solidFill>
                  <a:srgbClr val="2D2D2D"/>
                </a:solidFill>
                <a:latin typeface="DM Sans Bold"/>
              </a:rPr>
              <a:t>April </a:t>
            </a:r>
            <a:r>
              <a:rPr lang="en-US" sz="2799">
                <a:solidFill>
                  <a:srgbClr val="2D2D2D"/>
                </a:solidFill>
                <a:latin typeface="DM Sans"/>
              </a:rPr>
              <a:t>and </a:t>
            </a:r>
            <a:r>
              <a:rPr lang="en-US" sz="2799">
                <a:solidFill>
                  <a:srgbClr val="2D2D2D"/>
                </a:solidFill>
                <a:latin typeface="DM Sans Bold"/>
              </a:rPr>
              <a:t>May</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Most half centuries were made in the years </a:t>
            </a:r>
            <a:r>
              <a:rPr lang="en-US" sz="2799">
                <a:solidFill>
                  <a:srgbClr val="2D2D2D"/>
                </a:solidFill>
                <a:latin typeface="DM Sans Bold"/>
              </a:rPr>
              <a:t>2017 </a:t>
            </a:r>
            <a:r>
              <a:rPr lang="en-US" sz="2799">
                <a:solidFill>
                  <a:srgbClr val="2D2D2D"/>
                </a:solidFill>
                <a:latin typeface="DM Sans"/>
              </a:rPr>
              <a:t>and </a:t>
            </a:r>
            <a:r>
              <a:rPr lang="en-US" sz="2799">
                <a:solidFill>
                  <a:srgbClr val="2D2D2D"/>
                </a:solidFill>
                <a:latin typeface="DM Sans Bold"/>
              </a:rPr>
              <a:t>2019</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Most full centuries were made in the years </a:t>
            </a:r>
            <a:r>
              <a:rPr lang="en-US" sz="2799">
                <a:solidFill>
                  <a:srgbClr val="2D2D2D"/>
                </a:solidFill>
                <a:latin typeface="DM Sans Bold"/>
              </a:rPr>
              <a:t>2017 </a:t>
            </a:r>
            <a:r>
              <a:rPr lang="en-US" sz="2799">
                <a:solidFill>
                  <a:srgbClr val="2D2D2D"/>
                </a:solidFill>
                <a:latin typeface="DM Sans"/>
              </a:rPr>
              <a:t>and </a:t>
            </a:r>
            <a:r>
              <a:rPr lang="en-US" sz="2799">
                <a:solidFill>
                  <a:srgbClr val="2D2D2D"/>
                </a:solidFill>
                <a:latin typeface="DM Sans Bold"/>
              </a:rPr>
              <a:t>2018</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Most runs were made in </a:t>
            </a:r>
            <a:r>
              <a:rPr lang="en-US" sz="2799">
                <a:solidFill>
                  <a:srgbClr val="2D2D2D"/>
                </a:solidFill>
                <a:latin typeface="DM Sans Bold"/>
              </a:rPr>
              <a:t>Pune</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Most centuries were made in </a:t>
            </a:r>
            <a:r>
              <a:rPr lang="en-US" sz="2799">
                <a:solidFill>
                  <a:srgbClr val="2D2D2D"/>
                </a:solidFill>
                <a:latin typeface="DM Sans Bold"/>
              </a:rPr>
              <a:t>Adelaide</a:t>
            </a:r>
            <a:r>
              <a:rPr lang="en-US" sz="2799">
                <a:solidFill>
                  <a:srgbClr val="2D2D2D"/>
                </a:solidFill>
                <a:latin typeface="DM Sans"/>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4" name="AutoShape 4"/>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5" name="TextBox 5"/>
          <p:cNvSpPr txBox="1"/>
          <p:nvPr/>
        </p:nvSpPr>
        <p:spPr>
          <a:xfrm>
            <a:off x="1993519" y="3544772"/>
            <a:ext cx="8028708" cy="2557050"/>
          </a:xfrm>
          <a:prstGeom prst="rect">
            <a:avLst/>
          </a:prstGeom>
        </p:spPr>
        <p:txBody>
          <a:bodyPr lIns="0" tIns="0" rIns="0" bIns="0" rtlCol="0" anchor="t">
            <a:spAutoFit/>
          </a:bodyPr>
          <a:lstStyle/>
          <a:p>
            <a:pPr>
              <a:lnSpc>
                <a:spcPts val="9893"/>
              </a:lnSpc>
            </a:pPr>
            <a:r>
              <a:rPr lang="en-US" sz="9893">
                <a:solidFill>
                  <a:srgbClr val="2D2D2D"/>
                </a:solidFill>
                <a:latin typeface="Fraunces Semi-Bold"/>
              </a:rPr>
              <a:t>Thank you</a:t>
            </a:r>
          </a:p>
          <a:p>
            <a:pPr>
              <a:lnSpc>
                <a:spcPts val="9893"/>
              </a:lnSpc>
            </a:pPr>
            <a:endParaRPr lang="en-US" sz="9893">
              <a:solidFill>
                <a:srgbClr val="2D2D2D"/>
              </a:solidFill>
              <a:latin typeface="Fraunces Semi-Bold"/>
            </a:endParaRPr>
          </a:p>
        </p:txBody>
      </p:sp>
      <p:sp>
        <p:nvSpPr>
          <p:cNvPr id="6" name="TextBox 6"/>
          <p:cNvSpPr txBox="1"/>
          <p:nvPr/>
        </p:nvSpPr>
        <p:spPr>
          <a:xfrm>
            <a:off x="1993519" y="7779087"/>
            <a:ext cx="3645290" cy="293414"/>
          </a:xfrm>
          <a:prstGeom prst="rect">
            <a:avLst/>
          </a:prstGeom>
        </p:spPr>
        <p:txBody>
          <a:bodyPr lIns="0" tIns="0" rIns="0" bIns="0" rtlCol="0" anchor="t">
            <a:spAutoFit/>
          </a:bodyPr>
          <a:lstStyle/>
          <a:p>
            <a:pPr marL="184426" lvl="1">
              <a:lnSpc>
                <a:spcPts val="2391"/>
              </a:lnSpc>
            </a:pPr>
            <a:r>
              <a:rPr lang="en-US" sz="1708" dirty="0">
                <a:solidFill>
                  <a:srgbClr val="2D2D2D"/>
                </a:solidFill>
                <a:latin typeface="DM Sans"/>
              </a:rPr>
              <a:t>Onkar Chaudhary</a:t>
            </a:r>
          </a:p>
        </p:txBody>
      </p:sp>
      <p:sp>
        <p:nvSpPr>
          <p:cNvPr id="7" name="Freeform 7"/>
          <p:cNvSpPr/>
          <p:nvPr/>
        </p:nvSpPr>
        <p:spPr>
          <a:xfrm rot="5400000">
            <a:off x="13507075" y="5505392"/>
            <a:ext cx="6179809" cy="3382041"/>
          </a:xfrm>
          <a:custGeom>
            <a:avLst/>
            <a:gdLst/>
            <a:ahLst/>
            <a:cxnLst/>
            <a:rect l="l" t="t" r="r" b="b"/>
            <a:pathLst>
              <a:path w="6179809" h="3382041">
                <a:moveTo>
                  <a:pt x="0" y="0"/>
                </a:moveTo>
                <a:lnTo>
                  <a:pt x="6179809" y="0"/>
                </a:lnTo>
                <a:lnTo>
                  <a:pt x="6179809" y="3382041"/>
                </a:lnTo>
                <a:lnTo>
                  <a:pt x="0" y="3382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V="1">
            <a:off x="12686811" y="8118609"/>
            <a:ext cx="2216016" cy="2216016"/>
          </a:xfrm>
          <a:custGeom>
            <a:avLst/>
            <a:gdLst/>
            <a:ahLst/>
            <a:cxnLst/>
            <a:rect l="l" t="t" r="r" b="b"/>
            <a:pathLst>
              <a:path w="2216016" h="2216016">
                <a:moveTo>
                  <a:pt x="0" y="2216016"/>
                </a:moveTo>
                <a:lnTo>
                  <a:pt x="2216016" y="2216016"/>
                </a:lnTo>
                <a:lnTo>
                  <a:pt x="2216016" y="0"/>
                </a:lnTo>
                <a:lnTo>
                  <a:pt x="0" y="0"/>
                </a:lnTo>
                <a:lnTo>
                  <a:pt x="0" y="221601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7" name="AutoShape 7"/>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8" name="Freeform 8"/>
          <p:cNvSpPr/>
          <p:nvPr/>
        </p:nvSpPr>
        <p:spPr>
          <a:xfrm rot="-10800000">
            <a:off x="14902827" y="2981483"/>
            <a:ext cx="4512899" cy="4488283"/>
          </a:xfrm>
          <a:custGeom>
            <a:avLst/>
            <a:gdLst/>
            <a:ahLst/>
            <a:cxnLst/>
            <a:rect l="l" t="t" r="r" b="b"/>
            <a:pathLst>
              <a:path w="4512899" h="4488283">
                <a:moveTo>
                  <a:pt x="0" y="0"/>
                </a:moveTo>
                <a:lnTo>
                  <a:pt x="4512899" y="0"/>
                </a:lnTo>
                <a:lnTo>
                  <a:pt x="4512899" y="4488283"/>
                </a:lnTo>
                <a:lnTo>
                  <a:pt x="0" y="44882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936369" y="1879292"/>
            <a:ext cx="7998475" cy="952416"/>
          </a:xfrm>
          <a:prstGeom prst="rect">
            <a:avLst/>
          </a:prstGeom>
        </p:spPr>
        <p:txBody>
          <a:bodyPr lIns="0" tIns="0" rIns="0" bIns="0" rtlCol="0" anchor="t">
            <a:spAutoFit/>
          </a:bodyPr>
          <a:lstStyle/>
          <a:p>
            <a:pPr>
              <a:lnSpc>
                <a:spcPts val="7848"/>
              </a:lnSpc>
            </a:pPr>
            <a:r>
              <a:rPr lang="en-US" sz="5605">
                <a:solidFill>
                  <a:srgbClr val="2D2D2D"/>
                </a:solidFill>
                <a:latin typeface="Fraunces Heavy"/>
              </a:rPr>
              <a:t>Introduction</a:t>
            </a:r>
          </a:p>
        </p:txBody>
      </p:sp>
      <p:sp>
        <p:nvSpPr>
          <p:cNvPr id="10" name="TextBox 10"/>
          <p:cNvSpPr txBox="1"/>
          <p:nvPr/>
        </p:nvSpPr>
        <p:spPr>
          <a:xfrm>
            <a:off x="1936369" y="3229860"/>
            <a:ext cx="10693292" cy="5732145"/>
          </a:xfrm>
          <a:prstGeom prst="rect">
            <a:avLst/>
          </a:prstGeom>
        </p:spPr>
        <p:txBody>
          <a:bodyPr lIns="0" tIns="0" rIns="0" bIns="0" rtlCol="0" anchor="t">
            <a:spAutoFit/>
          </a:bodyPr>
          <a:lstStyle/>
          <a:p>
            <a:pPr algn="just">
              <a:lnSpc>
                <a:spcPts val="4199"/>
              </a:lnSpc>
            </a:pPr>
            <a:r>
              <a:rPr lang="en-US" sz="2799">
                <a:solidFill>
                  <a:srgbClr val="2D2D2D"/>
                </a:solidFill>
                <a:latin typeface="DM Sans"/>
              </a:rPr>
              <a:t>This presentation presents a comprehensive analysis of the cricket performance of Virat Kohli. Through detailed examination and visualization of his performance data, including runs scored, match formats, opponents faced, venues played, and time periods, we aim to uncover valuable insights into the factors driving his success on the cricket field. The findings of this analysis contribute to a deeper understanding of Virat Kohli's impact on the sport of cricket. By unravelling the intricacies of his performance data, this study sheds light on his remarkable contributions to the game and cements his legacy as one of the greatest batsmen of his generation.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9175" y="4434502"/>
            <a:ext cx="2552229" cy="4112372"/>
          </a:xfrm>
          <a:custGeom>
            <a:avLst/>
            <a:gdLst/>
            <a:ahLst/>
            <a:cxnLst/>
            <a:rect l="l" t="t" r="r" b="b"/>
            <a:pathLst>
              <a:path w="2552229" h="4112372">
                <a:moveTo>
                  <a:pt x="0" y="0"/>
                </a:moveTo>
                <a:lnTo>
                  <a:pt x="2552229" y="0"/>
                </a:lnTo>
                <a:lnTo>
                  <a:pt x="2552229" y="4112371"/>
                </a:lnTo>
                <a:lnTo>
                  <a:pt x="0" y="4112371"/>
                </a:lnTo>
                <a:lnTo>
                  <a:pt x="0" y="0"/>
                </a:lnTo>
                <a:close/>
              </a:path>
            </a:pathLst>
          </a:custGeom>
          <a:blipFill>
            <a:blip r:embed="rId4">
              <a:extLst>
                <a:ext uri="{96DAC541-7B7A-43D3-8B79-37D633B846F1}">
                  <asvg:svgBlip xmlns:asvg="http://schemas.microsoft.com/office/drawing/2016/SVG/main" r:embed="rId5"/>
                </a:ext>
              </a:extLst>
            </a:blip>
            <a:stretch>
              <a:fillRect l="-104787" t="-59"/>
            </a:stretch>
          </a:blipFill>
        </p:spPr>
      </p:sp>
      <p:sp>
        <p:nvSpPr>
          <p:cNvPr id="6" name="AutoShape 6"/>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7" name="Freeform 7"/>
          <p:cNvSpPr/>
          <p:nvPr/>
        </p:nvSpPr>
        <p:spPr>
          <a:xfrm>
            <a:off x="15488158" y="1542227"/>
            <a:ext cx="3789522" cy="3803353"/>
          </a:xfrm>
          <a:custGeom>
            <a:avLst/>
            <a:gdLst/>
            <a:ahLst/>
            <a:cxnLst/>
            <a:rect l="l" t="t" r="r" b="b"/>
            <a:pathLst>
              <a:path w="3789522" h="3803353">
                <a:moveTo>
                  <a:pt x="0" y="0"/>
                </a:moveTo>
                <a:lnTo>
                  <a:pt x="3789523" y="0"/>
                </a:lnTo>
                <a:lnTo>
                  <a:pt x="3789523" y="3803353"/>
                </a:lnTo>
                <a:lnTo>
                  <a:pt x="0" y="38033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170866" y="0"/>
            <a:ext cx="8117134" cy="10286317"/>
          </a:xfrm>
          <a:custGeom>
            <a:avLst/>
            <a:gdLst/>
            <a:ahLst/>
            <a:cxnLst/>
            <a:rect l="l" t="t" r="r" b="b"/>
            <a:pathLst>
              <a:path w="8117134" h="10286317">
                <a:moveTo>
                  <a:pt x="0" y="0"/>
                </a:moveTo>
                <a:lnTo>
                  <a:pt x="8117134" y="0"/>
                </a:lnTo>
                <a:lnTo>
                  <a:pt x="8117134" y="10286317"/>
                </a:lnTo>
                <a:lnTo>
                  <a:pt x="0" y="10286317"/>
                </a:lnTo>
                <a:lnTo>
                  <a:pt x="0" y="0"/>
                </a:lnTo>
                <a:close/>
              </a:path>
            </a:pathLst>
          </a:custGeom>
          <a:blipFill>
            <a:blip r:embed="rId8"/>
            <a:stretch>
              <a:fillRect l="-63085" r="-26999"/>
            </a:stretch>
          </a:blipFill>
        </p:spPr>
      </p:sp>
      <p:sp>
        <p:nvSpPr>
          <p:cNvPr id="9" name="TextBox 9"/>
          <p:cNvSpPr txBox="1"/>
          <p:nvPr/>
        </p:nvSpPr>
        <p:spPr>
          <a:xfrm>
            <a:off x="3712099" y="5439600"/>
            <a:ext cx="5619519" cy="1759275"/>
          </a:xfrm>
          <a:prstGeom prst="rect">
            <a:avLst/>
          </a:prstGeom>
        </p:spPr>
        <p:txBody>
          <a:bodyPr lIns="0" tIns="0" rIns="0" bIns="0" rtlCol="0" anchor="t">
            <a:spAutoFit/>
          </a:bodyPr>
          <a:lstStyle/>
          <a:p>
            <a:pPr marL="689993" lvl="1" indent="-344997">
              <a:lnSpc>
                <a:spcPts val="7382"/>
              </a:lnSpc>
              <a:buAutoNum type="arabicPeriod"/>
            </a:pPr>
            <a:r>
              <a:rPr lang="en-US" sz="3195">
                <a:solidFill>
                  <a:srgbClr val="2D2D2D"/>
                </a:solidFill>
                <a:latin typeface="DM Sans"/>
              </a:rPr>
              <a:t>Data preperation/cleaning</a:t>
            </a:r>
          </a:p>
          <a:p>
            <a:pPr marL="689993" lvl="1" indent="-344997">
              <a:lnSpc>
                <a:spcPts val="7382"/>
              </a:lnSpc>
              <a:buAutoNum type="arabicPeriod"/>
            </a:pPr>
            <a:r>
              <a:rPr lang="en-US" sz="3195">
                <a:solidFill>
                  <a:srgbClr val="2D2D2D"/>
                </a:solidFill>
                <a:latin typeface="DM Sans"/>
              </a:rPr>
              <a:t>Data visualisation</a:t>
            </a:r>
          </a:p>
        </p:txBody>
      </p:sp>
      <p:sp>
        <p:nvSpPr>
          <p:cNvPr id="10" name="TextBox 10"/>
          <p:cNvSpPr txBox="1"/>
          <p:nvPr/>
        </p:nvSpPr>
        <p:spPr>
          <a:xfrm>
            <a:off x="4049980" y="3242935"/>
            <a:ext cx="4172831" cy="1191566"/>
          </a:xfrm>
          <a:prstGeom prst="rect">
            <a:avLst/>
          </a:prstGeom>
        </p:spPr>
        <p:txBody>
          <a:bodyPr lIns="0" tIns="0" rIns="0" bIns="0" rtlCol="0" anchor="t">
            <a:spAutoFit/>
          </a:bodyPr>
          <a:lstStyle/>
          <a:p>
            <a:pPr>
              <a:lnSpc>
                <a:spcPts val="9709"/>
              </a:lnSpc>
            </a:pPr>
            <a:r>
              <a:rPr lang="en-US" sz="6935">
                <a:solidFill>
                  <a:srgbClr val="2D2D2D"/>
                </a:solidFill>
                <a:latin typeface="Fraunces Heavy"/>
              </a:rPr>
              <a:t>Contents</a:t>
            </a:r>
          </a:p>
        </p:txBody>
      </p:sp>
      <p:sp>
        <p:nvSpPr>
          <p:cNvPr id="11" name="Freeform 11"/>
          <p:cNvSpPr/>
          <p:nvPr/>
        </p:nvSpPr>
        <p:spPr>
          <a:xfrm rot="-10800000">
            <a:off x="2295290" y="-2102501"/>
            <a:ext cx="6179809" cy="3382041"/>
          </a:xfrm>
          <a:custGeom>
            <a:avLst/>
            <a:gdLst/>
            <a:ahLst/>
            <a:cxnLst/>
            <a:rect l="l" t="t" r="r" b="b"/>
            <a:pathLst>
              <a:path w="6179809" h="3382041">
                <a:moveTo>
                  <a:pt x="0" y="0"/>
                </a:moveTo>
                <a:lnTo>
                  <a:pt x="6179809" y="0"/>
                </a:lnTo>
                <a:lnTo>
                  <a:pt x="6179809" y="3382041"/>
                </a:lnTo>
                <a:lnTo>
                  <a:pt x="0" y="3382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9175" y="4434502"/>
            <a:ext cx="2552229" cy="4112372"/>
          </a:xfrm>
          <a:custGeom>
            <a:avLst/>
            <a:gdLst/>
            <a:ahLst/>
            <a:cxnLst/>
            <a:rect l="l" t="t" r="r" b="b"/>
            <a:pathLst>
              <a:path w="2552229" h="4112372">
                <a:moveTo>
                  <a:pt x="0" y="0"/>
                </a:moveTo>
                <a:lnTo>
                  <a:pt x="2552229" y="0"/>
                </a:lnTo>
                <a:lnTo>
                  <a:pt x="2552229" y="4112371"/>
                </a:lnTo>
                <a:lnTo>
                  <a:pt x="0" y="4112371"/>
                </a:lnTo>
                <a:lnTo>
                  <a:pt x="0" y="0"/>
                </a:lnTo>
                <a:close/>
              </a:path>
            </a:pathLst>
          </a:custGeom>
          <a:blipFill>
            <a:blip r:embed="rId4">
              <a:extLst>
                <a:ext uri="{96DAC541-7B7A-43D3-8B79-37D633B846F1}">
                  <asvg:svgBlip xmlns:asvg="http://schemas.microsoft.com/office/drawing/2016/SVG/main" r:embed="rId5"/>
                </a:ext>
              </a:extLst>
            </a:blip>
            <a:stretch>
              <a:fillRect l="-104787" t="-59"/>
            </a:stretch>
          </a:blipFill>
        </p:spPr>
      </p:sp>
      <p:sp>
        <p:nvSpPr>
          <p:cNvPr id="6" name="AutoShape 6"/>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7" name="AutoShape 7"/>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8" name="Freeform 8"/>
          <p:cNvSpPr/>
          <p:nvPr/>
        </p:nvSpPr>
        <p:spPr>
          <a:xfrm>
            <a:off x="15488158" y="1542227"/>
            <a:ext cx="3789522" cy="3803353"/>
          </a:xfrm>
          <a:custGeom>
            <a:avLst/>
            <a:gdLst/>
            <a:ahLst/>
            <a:cxnLst/>
            <a:rect l="l" t="t" r="r" b="b"/>
            <a:pathLst>
              <a:path w="3789522" h="3803353">
                <a:moveTo>
                  <a:pt x="0" y="0"/>
                </a:moveTo>
                <a:lnTo>
                  <a:pt x="3789523" y="0"/>
                </a:lnTo>
                <a:lnTo>
                  <a:pt x="3789523" y="3803353"/>
                </a:lnTo>
                <a:lnTo>
                  <a:pt x="0" y="38033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3901163" y="3852210"/>
            <a:ext cx="10919973" cy="5208270"/>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Bold"/>
              </a:rPr>
              <a:t>‘head()’</a:t>
            </a:r>
            <a:r>
              <a:rPr lang="en-US" sz="2799">
                <a:solidFill>
                  <a:srgbClr val="2D2D2D"/>
                </a:solidFill>
                <a:latin typeface="DM Sans"/>
              </a:rPr>
              <a:t>, </a:t>
            </a:r>
            <a:r>
              <a:rPr lang="en-US" sz="2799">
                <a:solidFill>
                  <a:srgbClr val="2D2D2D"/>
                </a:solidFill>
                <a:latin typeface="DM Sans Bold"/>
              </a:rPr>
              <a:t>‘shape’</a:t>
            </a:r>
            <a:r>
              <a:rPr lang="en-US" sz="2799">
                <a:solidFill>
                  <a:srgbClr val="2D2D2D"/>
                </a:solidFill>
                <a:latin typeface="DM Sans"/>
              </a:rPr>
              <a:t> and </a:t>
            </a:r>
            <a:r>
              <a:rPr lang="en-US" sz="2799">
                <a:solidFill>
                  <a:srgbClr val="2D2D2D"/>
                </a:solidFill>
                <a:latin typeface="DM Sans Bold"/>
              </a:rPr>
              <a:t>‘info()’</a:t>
            </a:r>
            <a:r>
              <a:rPr lang="en-US" sz="2799">
                <a:solidFill>
                  <a:srgbClr val="2D2D2D"/>
                </a:solidFill>
                <a:latin typeface="DM Sans"/>
              </a:rPr>
              <a:t> functions/attributes were used to get a general understanding of the data.</a:t>
            </a:r>
          </a:p>
          <a:p>
            <a:pPr marL="604519" lvl="1" indent="-302260" algn="just">
              <a:lnSpc>
                <a:spcPts val="4199"/>
              </a:lnSpc>
              <a:buFont typeface="Arial"/>
              <a:buChar char="•"/>
            </a:pPr>
            <a:r>
              <a:rPr lang="en-US" sz="2799">
                <a:solidFill>
                  <a:srgbClr val="2D2D2D"/>
                </a:solidFill>
                <a:latin typeface="DM Sans Bold"/>
              </a:rPr>
              <a:t>‘describe()’</a:t>
            </a:r>
            <a:r>
              <a:rPr lang="en-US" sz="2799">
                <a:solidFill>
                  <a:srgbClr val="2D2D2D"/>
                </a:solidFill>
                <a:latin typeface="DM Sans"/>
              </a:rPr>
              <a:t> function was used to get the descriptive statistics.</a:t>
            </a:r>
          </a:p>
          <a:p>
            <a:pPr marL="604519" lvl="1" indent="-302260" algn="just">
              <a:lnSpc>
                <a:spcPts val="4199"/>
              </a:lnSpc>
              <a:buFont typeface="Arial"/>
              <a:buChar char="•"/>
            </a:pPr>
            <a:r>
              <a:rPr lang="en-US" sz="2799">
                <a:solidFill>
                  <a:srgbClr val="2D2D2D"/>
                </a:solidFill>
                <a:latin typeface="DM Sans"/>
              </a:rPr>
              <a:t>Dataset was checked for any duplicate and null values, and none were found.</a:t>
            </a:r>
          </a:p>
          <a:p>
            <a:pPr marL="604519" lvl="1" indent="-302260" algn="just">
              <a:lnSpc>
                <a:spcPts val="4199"/>
              </a:lnSpc>
              <a:buFont typeface="Arial"/>
              <a:buChar char="•"/>
            </a:pPr>
            <a:r>
              <a:rPr lang="en-US" sz="2799">
                <a:solidFill>
                  <a:srgbClr val="2D2D2D"/>
                </a:solidFill>
                <a:latin typeface="DM Sans"/>
              </a:rPr>
              <a:t>Redundant column ‘index’, was dropped.</a:t>
            </a:r>
          </a:p>
          <a:p>
            <a:pPr marL="604519" lvl="1" indent="-302260" algn="just">
              <a:lnSpc>
                <a:spcPts val="4199"/>
              </a:lnSpc>
              <a:buFont typeface="Arial"/>
              <a:buChar char="•"/>
            </a:pPr>
            <a:r>
              <a:rPr lang="en-US" sz="2799">
                <a:solidFill>
                  <a:srgbClr val="2D2D2D"/>
                </a:solidFill>
                <a:latin typeface="DM Sans"/>
              </a:rPr>
              <a:t>‘date’ column was changed to a datetime object. Hence, columns for quarter, months and years were created in the dataset.</a:t>
            </a:r>
          </a:p>
        </p:txBody>
      </p:sp>
      <p:sp>
        <p:nvSpPr>
          <p:cNvPr id="10" name="TextBox 10"/>
          <p:cNvSpPr txBox="1"/>
          <p:nvPr/>
        </p:nvSpPr>
        <p:spPr>
          <a:xfrm>
            <a:off x="4700854" y="1968834"/>
            <a:ext cx="9320590" cy="904180"/>
          </a:xfrm>
          <a:prstGeom prst="rect">
            <a:avLst/>
          </a:prstGeom>
        </p:spPr>
        <p:txBody>
          <a:bodyPr lIns="0" tIns="0" rIns="0" bIns="0" rtlCol="0" anchor="t">
            <a:spAutoFit/>
          </a:bodyPr>
          <a:lstStyle/>
          <a:p>
            <a:pPr>
              <a:lnSpc>
                <a:spcPts val="7401"/>
              </a:lnSpc>
            </a:pPr>
            <a:r>
              <a:rPr lang="en-US" sz="5286">
                <a:solidFill>
                  <a:srgbClr val="2D2D2D"/>
                </a:solidFill>
                <a:latin typeface="Fraunces Heavy"/>
              </a:rPr>
              <a:t>Data preperation/cleaning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V="1">
            <a:off x="12686811" y="8118609"/>
            <a:ext cx="2216016" cy="2216016"/>
          </a:xfrm>
          <a:custGeom>
            <a:avLst/>
            <a:gdLst/>
            <a:ahLst/>
            <a:cxnLst/>
            <a:rect l="l" t="t" r="r" b="b"/>
            <a:pathLst>
              <a:path w="2216016" h="2216016">
                <a:moveTo>
                  <a:pt x="0" y="2216016"/>
                </a:moveTo>
                <a:lnTo>
                  <a:pt x="2216016" y="2216016"/>
                </a:lnTo>
                <a:lnTo>
                  <a:pt x="2216016" y="0"/>
                </a:lnTo>
                <a:lnTo>
                  <a:pt x="0" y="0"/>
                </a:lnTo>
                <a:lnTo>
                  <a:pt x="0" y="221601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7" name="AutoShape 7"/>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8" name="Freeform 8"/>
          <p:cNvSpPr/>
          <p:nvPr/>
        </p:nvSpPr>
        <p:spPr>
          <a:xfrm rot="-10800000">
            <a:off x="14902827" y="2981483"/>
            <a:ext cx="4512899" cy="4488283"/>
          </a:xfrm>
          <a:custGeom>
            <a:avLst/>
            <a:gdLst/>
            <a:ahLst/>
            <a:cxnLst/>
            <a:rect l="l" t="t" r="r" b="b"/>
            <a:pathLst>
              <a:path w="4512899" h="4488283">
                <a:moveTo>
                  <a:pt x="0" y="0"/>
                </a:moveTo>
                <a:lnTo>
                  <a:pt x="4512899" y="0"/>
                </a:lnTo>
                <a:lnTo>
                  <a:pt x="4512899" y="4488283"/>
                </a:lnTo>
                <a:lnTo>
                  <a:pt x="0" y="44882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571630" y="3472094"/>
            <a:ext cx="7892627" cy="2877902"/>
          </a:xfrm>
          <a:prstGeom prst="rect">
            <a:avLst/>
          </a:prstGeom>
        </p:spPr>
        <p:txBody>
          <a:bodyPr lIns="0" tIns="0" rIns="0" bIns="0" rtlCol="0" anchor="t">
            <a:spAutoFit/>
          </a:bodyPr>
          <a:lstStyle/>
          <a:p>
            <a:pPr>
              <a:lnSpc>
                <a:spcPts val="11639"/>
              </a:lnSpc>
            </a:pPr>
            <a:r>
              <a:rPr lang="en-US" sz="8314">
                <a:solidFill>
                  <a:srgbClr val="2D2D2D"/>
                </a:solidFill>
                <a:latin typeface="Fraunces Heavy"/>
              </a:rPr>
              <a:t>Data Visualisations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4565929" y="1109811"/>
            <a:ext cx="3346744" cy="3559504"/>
          </a:xfrm>
          <a:custGeom>
            <a:avLst/>
            <a:gdLst/>
            <a:ahLst/>
            <a:cxnLst/>
            <a:rect l="l" t="t" r="r" b="b"/>
            <a:pathLst>
              <a:path w="3346744" h="3559504">
                <a:moveTo>
                  <a:pt x="0" y="0"/>
                </a:moveTo>
                <a:lnTo>
                  <a:pt x="3346744" y="0"/>
                </a:lnTo>
                <a:lnTo>
                  <a:pt x="3346744" y="3559503"/>
                </a:lnTo>
                <a:lnTo>
                  <a:pt x="0" y="3559503"/>
                </a:lnTo>
                <a:lnTo>
                  <a:pt x="0" y="0"/>
                </a:lnTo>
                <a:close/>
              </a:path>
            </a:pathLst>
          </a:custGeom>
          <a:blipFill>
            <a:blip r:embed="rId4"/>
            <a:stretch>
              <a:fillRect r="-1107"/>
            </a:stretch>
          </a:blipFill>
        </p:spPr>
      </p:sp>
      <p:sp>
        <p:nvSpPr>
          <p:cNvPr id="8" name="Freeform 8"/>
          <p:cNvSpPr/>
          <p:nvPr/>
        </p:nvSpPr>
        <p:spPr>
          <a:xfrm>
            <a:off x="1749590" y="4760912"/>
            <a:ext cx="6163083" cy="5011738"/>
          </a:xfrm>
          <a:custGeom>
            <a:avLst/>
            <a:gdLst/>
            <a:ahLst/>
            <a:cxnLst/>
            <a:rect l="l" t="t" r="r" b="b"/>
            <a:pathLst>
              <a:path w="6163083" h="5011738">
                <a:moveTo>
                  <a:pt x="0" y="0"/>
                </a:moveTo>
                <a:lnTo>
                  <a:pt x="6163083" y="0"/>
                </a:lnTo>
                <a:lnTo>
                  <a:pt x="6163083" y="5011738"/>
                </a:lnTo>
                <a:lnTo>
                  <a:pt x="0" y="5011738"/>
                </a:lnTo>
                <a:lnTo>
                  <a:pt x="0" y="0"/>
                </a:lnTo>
                <a:close/>
              </a:path>
            </a:pathLst>
          </a:custGeom>
          <a:blipFill>
            <a:blip r:embed="rId5"/>
            <a:stretch>
              <a:fillRect/>
            </a:stretch>
          </a:blipFill>
        </p:spPr>
      </p:sp>
      <p:sp>
        <p:nvSpPr>
          <p:cNvPr id="9" name="Freeform 9"/>
          <p:cNvSpPr/>
          <p:nvPr/>
        </p:nvSpPr>
        <p:spPr>
          <a:xfrm>
            <a:off x="8066284" y="1027738"/>
            <a:ext cx="9644784" cy="8744912"/>
          </a:xfrm>
          <a:custGeom>
            <a:avLst/>
            <a:gdLst/>
            <a:ahLst/>
            <a:cxnLst/>
            <a:rect l="l" t="t" r="r" b="b"/>
            <a:pathLst>
              <a:path w="9644784" h="8744912">
                <a:moveTo>
                  <a:pt x="0" y="0"/>
                </a:moveTo>
                <a:lnTo>
                  <a:pt x="9644785" y="0"/>
                </a:lnTo>
                <a:lnTo>
                  <a:pt x="9644785" y="8744912"/>
                </a:lnTo>
                <a:lnTo>
                  <a:pt x="0" y="8744912"/>
                </a:lnTo>
                <a:lnTo>
                  <a:pt x="0" y="0"/>
                </a:lnTo>
                <a:close/>
              </a:path>
            </a:pathLst>
          </a:custGeom>
          <a:blipFill>
            <a:blip r:embed="rId6"/>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grpSp>
        <p:nvGrpSpPr>
          <p:cNvPr id="7" name="Group 7"/>
          <p:cNvGrpSpPr/>
          <p:nvPr/>
        </p:nvGrpSpPr>
        <p:grpSpPr>
          <a:xfrm>
            <a:off x="3864933" y="1013450"/>
            <a:ext cx="5279067" cy="9289588"/>
            <a:chOff x="0" y="0"/>
            <a:chExt cx="7038756" cy="12386118"/>
          </a:xfrm>
        </p:grpSpPr>
        <p:sp>
          <p:nvSpPr>
            <p:cNvPr id="8" name="Freeform 8"/>
            <p:cNvSpPr/>
            <p:nvPr/>
          </p:nvSpPr>
          <p:spPr>
            <a:xfrm>
              <a:off x="0" y="0"/>
              <a:ext cx="7038756" cy="6044672"/>
            </a:xfrm>
            <a:custGeom>
              <a:avLst/>
              <a:gdLst/>
              <a:ahLst/>
              <a:cxnLst/>
              <a:rect l="l" t="t" r="r" b="b"/>
              <a:pathLst>
                <a:path w="7038756" h="6044672">
                  <a:moveTo>
                    <a:pt x="0" y="0"/>
                  </a:moveTo>
                  <a:lnTo>
                    <a:pt x="7038756" y="0"/>
                  </a:lnTo>
                  <a:lnTo>
                    <a:pt x="7038756" y="6044672"/>
                  </a:lnTo>
                  <a:lnTo>
                    <a:pt x="0" y="6044672"/>
                  </a:lnTo>
                  <a:lnTo>
                    <a:pt x="0" y="0"/>
                  </a:lnTo>
                  <a:close/>
                </a:path>
              </a:pathLst>
            </a:custGeom>
            <a:blipFill>
              <a:blip r:embed="rId4"/>
              <a:stretch>
                <a:fillRect/>
              </a:stretch>
            </a:blipFill>
          </p:spPr>
        </p:sp>
        <p:sp>
          <p:nvSpPr>
            <p:cNvPr id="9" name="Freeform 9"/>
            <p:cNvSpPr/>
            <p:nvPr/>
          </p:nvSpPr>
          <p:spPr>
            <a:xfrm>
              <a:off x="0" y="6416742"/>
              <a:ext cx="7038756" cy="5969376"/>
            </a:xfrm>
            <a:custGeom>
              <a:avLst/>
              <a:gdLst/>
              <a:ahLst/>
              <a:cxnLst/>
              <a:rect l="l" t="t" r="r" b="b"/>
              <a:pathLst>
                <a:path w="7038756" h="5969376">
                  <a:moveTo>
                    <a:pt x="0" y="0"/>
                  </a:moveTo>
                  <a:lnTo>
                    <a:pt x="7038756" y="0"/>
                  </a:lnTo>
                  <a:lnTo>
                    <a:pt x="7038756" y="5969376"/>
                  </a:lnTo>
                  <a:lnTo>
                    <a:pt x="0" y="5969376"/>
                  </a:lnTo>
                  <a:lnTo>
                    <a:pt x="0" y="0"/>
                  </a:lnTo>
                  <a:close/>
                </a:path>
              </a:pathLst>
            </a:custGeom>
            <a:blipFill>
              <a:blip r:embed="rId5"/>
              <a:stretch>
                <a:fillRect/>
              </a:stretch>
            </a:blipFill>
          </p:spPr>
        </p:sp>
      </p:grpSp>
      <p:grpSp>
        <p:nvGrpSpPr>
          <p:cNvPr id="10" name="Group 10"/>
          <p:cNvGrpSpPr/>
          <p:nvPr/>
        </p:nvGrpSpPr>
        <p:grpSpPr>
          <a:xfrm>
            <a:off x="9427790" y="1028700"/>
            <a:ext cx="5363137" cy="9078408"/>
            <a:chOff x="0" y="0"/>
            <a:chExt cx="7150849" cy="12104544"/>
          </a:xfrm>
        </p:grpSpPr>
        <p:sp>
          <p:nvSpPr>
            <p:cNvPr id="11" name="Freeform 11"/>
            <p:cNvSpPr/>
            <p:nvPr/>
          </p:nvSpPr>
          <p:spPr>
            <a:xfrm>
              <a:off x="0" y="0"/>
              <a:ext cx="7150849" cy="6044672"/>
            </a:xfrm>
            <a:custGeom>
              <a:avLst/>
              <a:gdLst/>
              <a:ahLst/>
              <a:cxnLst/>
              <a:rect l="l" t="t" r="r" b="b"/>
              <a:pathLst>
                <a:path w="7150849" h="6044672">
                  <a:moveTo>
                    <a:pt x="0" y="0"/>
                  </a:moveTo>
                  <a:lnTo>
                    <a:pt x="7150849" y="0"/>
                  </a:lnTo>
                  <a:lnTo>
                    <a:pt x="7150849" y="6044672"/>
                  </a:lnTo>
                  <a:lnTo>
                    <a:pt x="0" y="6044672"/>
                  </a:lnTo>
                  <a:lnTo>
                    <a:pt x="0" y="0"/>
                  </a:lnTo>
                  <a:close/>
                </a:path>
              </a:pathLst>
            </a:custGeom>
            <a:blipFill>
              <a:blip r:embed="rId6"/>
              <a:stretch>
                <a:fillRect t="-175" b="-175"/>
              </a:stretch>
            </a:blipFill>
          </p:spPr>
        </p:sp>
        <p:sp>
          <p:nvSpPr>
            <p:cNvPr id="12" name="Freeform 12"/>
            <p:cNvSpPr/>
            <p:nvPr/>
          </p:nvSpPr>
          <p:spPr>
            <a:xfrm>
              <a:off x="0" y="6416742"/>
              <a:ext cx="7150849" cy="5687802"/>
            </a:xfrm>
            <a:custGeom>
              <a:avLst/>
              <a:gdLst/>
              <a:ahLst/>
              <a:cxnLst/>
              <a:rect l="l" t="t" r="r" b="b"/>
              <a:pathLst>
                <a:path w="7150849" h="5687802">
                  <a:moveTo>
                    <a:pt x="0" y="0"/>
                  </a:moveTo>
                  <a:lnTo>
                    <a:pt x="7150849" y="0"/>
                  </a:lnTo>
                  <a:lnTo>
                    <a:pt x="7150849" y="5687802"/>
                  </a:lnTo>
                  <a:lnTo>
                    <a:pt x="0" y="5687802"/>
                  </a:lnTo>
                  <a:lnTo>
                    <a:pt x="0" y="0"/>
                  </a:lnTo>
                  <a:close/>
                </a:path>
              </a:pathLst>
            </a:custGeom>
            <a:blipFill>
              <a:blip r:embed="rId7"/>
              <a:stretch>
                <a:fillRect/>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4097111" y="1120349"/>
            <a:ext cx="4587898" cy="4023151"/>
          </a:xfrm>
          <a:custGeom>
            <a:avLst/>
            <a:gdLst/>
            <a:ahLst/>
            <a:cxnLst/>
            <a:rect l="l" t="t" r="r" b="b"/>
            <a:pathLst>
              <a:path w="4587898" h="4023151">
                <a:moveTo>
                  <a:pt x="0" y="0"/>
                </a:moveTo>
                <a:lnTo>
                  <a:pt x="4587898" y="0"/>
                </a:lnTo>
                <a:lnTo>
                  <a:pt x="4587898" y="4023151"/>
                </a:lnTo>
                <a:lnTo>
                  <a:pt x="0" y="4023151"/>
                </a:lnTo>
                <a:lnTo>
                  <a:pt x="0" y="0"/>
                </a:lnTo>
                <a:close/>
              </a:path>
            </a:pathLst>
          </a:custGeom>
          <a:blipFill>
            <a:blip r:embed="rId4"/>
            <a:stretch>
              <a:fillRect/>
            </a:stretch>
          </a:blipFill>
        </p:spPr>
      </p:sp>
      <p:sp>
        <p:nvSpPr>
          <p:cNvPr id="8" name="Freeform 8"/>
          <p:cNvSpPr/>
          <p:nvPr/>
        </p:nvSpPr>
        <p:spPr>
          <a:xfrm>
            <a:off x="8828969" y="1120349"/>
            <a:ext cx="5020293" cy="4023151"/>
          </a:xfrm>
          <a:custGeom>
            <a:avLst/>
            <a:gdLst/>
            <a:ahLst/>
            <a:cxnLst/>
            <a:rect l="l" t="t" r="r" b="b"/>
            <a:pathLst>
              <a:path w="5020293" h="4023151">
                <a:moveTo>
                  <a:pt x="0" y="0"/>
                </a:moveTo>
                <a:lnTo>
                  <a:pt x="5020293" y="0"/>
                </a:lnTo>
                <a:lnTo>
                  <a:pt x="5020293" y="4023151"/>
                </a:lnTo>
                <a:lnTo>
                  <a:pt x="0" y="4023151"/>
                </a:lnTo>
                <a:lnTo>
                  <a:pt x="0" y="0"/>
                </a:lnTo>
                <a:close/>
              </a:path>
            </a:pathLst>
          </a:custGeom>
          <a:blipFill>
            <a:blip r:embed="rId5"/>
            <a:stretch>
              <a:fillRect/>
            </a:stretch>
          </a:blipFill>
        </p:spPr>
      </p:sp>
      <p:sp>
        <p:nvSpPr>
          <p:cNvPr id="9" name="Freeform 9"/>
          <p:cNvSpPr/>
          <p:nvPr/>
        </p:nvSpPr>
        <p:spPr>
          <a:xfrm>
            <a:off x="3841677" y="5745227"/>
            <a:ext cx="4843332" cy="4227117"/>
          </a:xfrm>
          <a:custGeom>
            <a:avLst/>
            <a:gdLst/>
            <a:ahLst/>
            <a:cxnLst/>
            <a:rect l="l" t="t" r="r" b="b"/>
            <a:pathLst>
              <a:path w="4843332" h="4227117">
                <a:moveTo>
                  <a:pt x="0" y="0"/>
                </a:moveTo>
                <a:lnTo>
                  <a:pt x="4843332" y="0"/>
                </a:lnTo>
                <a:lnTo>
                  <a:pt x="4843332" y="4227117"/>
                </a:lnTo>
                <a:lnTo>
                  <a:pt x="0" y="4227117"/>
                </a:lnTo>
                <a:lnTo>
                  <a:pt x="0" y="0"/>
                </a:lnTo>
                <a:close/>
              </a:path>
            </a:pathLst>
          </a:custGeom>
          <a:blipFill>
            <a:blip r:embed="rId6"/>
            <a:stretch>
              <a:fillRect/>
            </a:stretch>
          </a:blipFill>
        </p:spPr>
      </p:sp>
      <p:sp>
        <p:nvSpPr>
          <p:cNvPr id="10" name="Freeform 10"/>
          <p:cNvSpPr/>
          <p:nvPr/>
        </p:nvSpPr>
        <p:spPr>
          <a:xfrm>
            <a:off x="8828969" y="5745227"/>
            <a:ext cx="5133803" cy="4227117"/>
          </a:xfrm>
          <a:custGeom>
            <a:avLst/>
            <a:gdLst/>
            <a:ahLst/>
            <a:cxnLst/>
            <a:rect l="l" t="t" r="r" b="b"/>
            <a:pathLst>
              <a:path w="5133803" h="4227117">
                <a:moveTo>
                  <a:pt x="0" y="0"/>
                </a:moveTo>
                <a:lnTo>
                  <a:pt x="5133804" y="0"/>
                </a:lnTo>
                <a:lnTo>
                  <a:pt x="5133804" y="4227117"/>
                </a:lnTo>
                <a:lnTo>
                  <a:pt x="0" y="4227117"/>
                </a:lnTo>
                <a:lnTo>
                  <a:pt x="0" y="0"/>
                </a:lnTo>
                <a:close/>
              </a:path>
            </a:pathLst>
          </a:custGeom>
          <a:blipFill>
            <a:blip r:embed="rId7"/>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357500" y="1013450"/>
            <a:ext cx="12728535" cy="5283543"/>
          </a:xfrm>
          <a:custGeom>
            <a:avLst/>
            <a:gdLst/>
            <a:ahLst/>
            <a:cxnLst/>
            <a:rect l="l" t="t" r="r" b="b"/>
            <a:pathLst>
              <a:path w="12728535" h="5283543">
                <a:moveTo>
                  <a:pt x="0" y="0"/>
                </a:moveTo>
                <a:lnTo>
                  <a:pt x="12728534" y="0"/>
                </a:lnTo>
                <a:lnTo>
                  <a:pt x="12728534" y="5283543"/>
                </a:lnTo>
                <a:lnTo>
                  <a:pt x="0" y="5283543"/>
                </a:lnTo>
                <a:lnTo>
                  <a:pt x="0" y="0"/>
                </a:lnTo>
                <a:close/>
              </a:path>
            </a:pathLst>
          </a:custGeom>
          <a:blipFill>
            <a:blip r:embed="rId4"/>
            <a:stretch>
              <a:fillRect/>
            </a:stretch>
          </a:blipFill>
        </p:spPr>
      </p:sp>
      <p:sp>
        <p:nvSpPr>
          <p:cNvPr id="8" name="Freeform 8"/>
          <p:cNvSpPr/>
          <p:nvPr/>
        </p:nvSpPr>
        <p:spPr>
          <a:xfrm>
            <a:off x="14419409" y="1028700"/>
            <a:ext cx="2907480" cy="5947668"/>
          </a:xfrm>
          <a:custGeom>
            <a:avLst/>
            <a:gdLst/>
            <a:ahLst/>
            <a:cxnLst/>
            <a:rect l="l" t="t" r="r" b="b"/>
            <a:pathLst>
              <a:path w="2907480" h="5947668">
                <a:moveTo>
                  <a:pt x="0" y="0"/>
                </a:moveTo>
                <a:lnTo>
                  <a:pt x="2907481" y="0"/>
                </a:lnTo>
                <a:lnTo>
                  <a:pt x="2907481" y="5947668"/>
                </a:lnTo>
                <a:lnTo>
                  <a:pt x="0" y="5947668"/>
                </a:lnTo>
                <a:lnTo>
                  <a:pt x="0" y="0"/>
                </a:lnTo>
                <a:close/>
              </a:path>
            </a:pathLst>
          </a:custGeom>
          <a:blipFill>
            <a:blip r:embed="rId5"/>
            <a:stretch>
              <a:fillRect/>
            </a:stretch>
          </a:blipFill>
        </p:spPr>
      </p:sp>
      <p:sp>
        <p:nvSpPr>
          <p:cNvPr id="9" name="Freeform 9"/>
          <p:cNvSpPr/>
          <p:nvPr/>
        </p:nvSpPr>
        <p:spPr>
          <a:xfrm>
            <a:off x="1357500" y="6478201"/>
            <a:ext cx="8441524" cy="2891287"/>
          </a:xfrm>
          <a:custGeom>
            <a:avLst/>
            <a:gdLst/>
            <a:ahLst/>
            <a:cxnLst/>
            <a:rect l="l" t="t" r="r" b="b"/>
            <a:pathLst>
              <a:path w="8441524" h="2891287">
                <a:moveTo>
                  <a:pt x="0" y="0"/>
                </a:moveTo>
                <a:lnTo>
                  <a:pt x="8441524" y="0"/>
                </a:lnTo>
                <a:lnTo>
                  <a:pt x="8441524" y="2891286"/>
                </a:lnTo>
                <a:lnTo>
                  <a:pt x="0" y="2891286"/>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341</Words>
  <Application>Microsoft Office PowerPoint</Application>
  <PresentationFormat>Custom</PresentationFormat>
  <Paragraphs>27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DM Sans Bold</vt:lpstr>
      <vt:lpstr>Calibri</vt:lpstr>
      <vt:lpstr>Arial</vt:lpstr>
      <vt:lpstr>Fraunces Heavy</vt:lpstr>
      <vt:lpstr>Fraunces Semi-Bold</vt:lpstr>
      <vt:lpstr>DM Sans</vt:lpstr>
      <vt:lpstr>Fraunces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Dust Cream Almost Dark Black Pastel Simple Minimalist Illustration All Purpose Presentation Template</dc:title>
  <cp:lastModifiedBy>Onkar Chaudhary</cp:lastModifiedBy>
  <cp:revision>3</cp:revision>
  <dcterms:created xsi:type="dcterms:W3CDTF">2006-08-16T00:00:00Z</dcterms:created>
  <dcterms:modified xsi:type="dcterms:W3CDTF">2024-07-23T09:17:07Z</dcterms:modified>
  <dc:identifier>DAGB21ORj6Y</dc:identifier>
</cp:coreProperties>
</file>